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59" r:id="rId7"/>
    <p:sldId id="260" r:id="rId8"/>
    <p:sldId id="265" r:id="rId9"/>
    <p:sldId id="266" r:id="rId10"/>
    <p:sldId id="264" r:id="rId11"/>
    <p:sldId id="263" r:id="rId12"/>
    <p:sldId id="267" r:id="rId13"/>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81D4"/>
    <a:srgbClr val="4472C4"/>
    <a:srgbClr val="82A6F6"/>
    <a:srgbClr val="3062D4"/>
    <a:srgbClr val="B4C7E7"/>
    <a:srgbClr val="8CB9F4"/>
    <a:srgbClr val="38414A"/>
    <a:srgbClr val="DAEDFC"/>
    <a:srgbClr val="83B0ED"/>
    <a:srgbClr val="D66F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14" autoAdjust="0"/>
  </p:normalViewPr>
  <p:slideViewPr>
    <p:cSldViewPr snapToGrid="0">
      <p:cViewPr varScale="1">
        <p:scale>
          <a:sx n="85" d="100"/>
          <a:sy n="85" d="100"/>
        </p:scale>
        <p:origin x="5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gs" Target="tags/tag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3.png>
</file>

<file path=ppt/media/image4.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14BA8B-8198-4339-BABF-56B7B71A744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4ED3F9-A086-49E1-9167-D91BA0BA1C8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C4ED3F9-A086-49E1-9167-D91BA0BA1C8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8A2D814-E4CF-4139-94E7-84DAF7CEF4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76E9E20-F137-4678-A4FA-0E271C130BF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8A2D814-E4CF-4139-94E7-84DAF7CEF4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76E9E20-F137-4678-A4FA-0E271C130BF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8A2D814-E4CF-4139-94E7-84DAF7CEF4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76E9E20-F137-4678-A4FA-0E271C130BF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8A2D814-E4CF-4139-94E7-84DAF7CEF4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76E9E20-F137-4678-A4FA-0E271C130BF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8A2D814-E4CF-4139-94E7-84DAF7CEF4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76E9E20-F137-4678-A4FA-0E271C130BF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8A2D814-E4CF-4139-94E7-84DAF7CEF4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76E9E20-F137-4678-A4FA-0E271C130BF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8A2D814-E4CF-4139-94E7-84DAF7CEF42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76E9E20-F137-4678-A4FA-0E271C130BF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8A2D814-E4CF-4139-94E7-84DAF7CEF42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76E9E20-F137-4678-A4FA-0E271C130BF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8A2D814-E4CF-4139-94E7-84DAF7CEF42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76E9E20-F137-4678-A4FA-0E271C130BF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8A2D814-E4CF-4139-94E7-84DAF7CEF4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76E9E20-F137-4678-A4FA-0E271C130BF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8A2D814-E4CF-4139-94E7-84DAF7CEF4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76E9E20-F137-4678-A4FA-0E271C130BF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A2D814-E4CF-4139-94E7-84DAF7CEF42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6E9E20-F137-4678-A4FA-0E271C130BF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11.jpeg"/></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e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66925" y="-912935"/>
            <a:ext cx="11587750" cy="8094935"/>
          </a:xfrm>
          <a:prstGeom prst="rect">
            <a:avLst/>
          </a:prstGeom>
        </p:spPr>
      </p:pic>
      <p:sp>
        <p:nvSpPr>
          <p:cNvPr id="8" name="文本框 7"/>
          <p:cNvSpPr txBox="1"/>
          <p:nvPr/>
        </p:nvSpPr>
        <p:spPr>
          <a:xfrm>
            <a:off x="5402419" y="5149468"/>
            <a:ext cx="2662908" cy="369332"/>
          </a:xfrm>
          <a:prstGeom prst="rect">
            <a:avLst/>
          </a:prstGeom>
          <a:noFill/>
        </p:spPr>
        <p:txBody>
          <a:bodyPr wrap="none" rtlCol="0">
            <a:spAutoFit/>
          </a:bodyPr>
          <a:lstStyle/>
          <a:p>
            <a:r>
              <a:rPr lang="en-US" altLang="zh-CN" dirty="0"/>
              <a:t>Author: Wang Guanheng</a:t>
            </a:r>
            <a:endParaRPr lang="zh-CN" altLang="en-US" dirty="0"/>
          </a:p>
        </p:txBody>
      </p:sp>
      <p:cxnSp>
        <p:nvCxnSpPr>
          <p:cNvPr id="13" name="直接连接符 12"/>
          <p:cNvCxnSpPr/>
          <p:nvPr/>
        </p:nvCxnSpPr>
        <p:spPr>
          <a:xfrm>
            <a:off x="4893600" y="4867200"/>
            <a:ext cx="2520000" cy="0"/>
          </a:xfrm>
          <a:prstGeom prst="line">
            <a:avLst/>
          </a:prstGeom>
        </p:spPr>
        <p:style>
          <a:lnRef idx="3">
            <a:schemeClr val="accent1"/>
          </a:lnRef>
          <a:fillRef idx="0">
            <a:schemeClr val="accent1"/>
          </a:fillRef>
          <a:effectRef idx="2">
            <a:schemeClr val="accent1"/>
          </a:effectRef>
          <a:fontRef idx="minor">
            <a:schemeClr val="tx1"/>
          </a:fontRef>
        </p:style>
      </p:cxnSp>
      <p:sp>
        <p:nvSpPr>
          <p:cNvPr id="16" name="矩形 15"/>
          <p:cNvSpPr/>
          <p:nvPr/>
        </p:nvSpPr>
        <p:spPr>
          <a:xfrm>
            <a:off x="0" y="6170406"/>
            <a:ext cx="12192000" cy="687594"/>
          </a:xfrm>
          <a:prstGeom prst="rect">
            <a:avLst/>
          </a:prstGeom>
          <a:solidFill>
            <a:srgbClr val="5C81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0" y="0"/>
            <a:ext cx="129600" cy="6170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rot="5400000">
            <a:off x="6096000" y="-5966400"/>
            <a:ext cx="129600" cy="12062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2051462" y="129600"/>
            <a:ext cx="140537" cy="60408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22525" y="-957223"/>
            <a:ext cx="11076550" cy="7737823"/>
          </a:xfrm>
          <a:prstGeom prst="rect">
            <a:avLst/>
          </a:prstGeom>
        </p:spPr>
      </p:pic>
      <p:sp>
        <p:nvSpPr>
          <p:cNvPr id="8" name="文本框 7"/>
          <p:cNvSpPr txBox="1"/>
          <p:nvPr/>
        </p:nvSpPr>
        <p:spPr>
          <a:xfrm>
            <a:off x="5402419" y="5149468"/>
            <a:ext cx="2662908" cy="369332"/>
          </a:xfrm>
          <a:prstGeom prst="rect">
            <a:avLst/>
          </a:prstGeom>
          <a:noFill/>
        </p:spPr>
        <p:txBody>
          <a:bodyPr wrap="none" rtlCol="0">
            <a:spAutoFit/>
          </a:bodyPr>
          <a:lstStyle/>
          <a:p>
            <a:r>
              <a:rPr lang="en-US" altLang="zh-CN" dirty="0"/>
              <a:t>Author: Wang Guanheng</a:t>
            </a:r>
            <a:endParaRPr lang="zh-CN" altLang="en-US" dirty="0"/>
          </a:p>
        </p:txBody>
      </p:sp>
      <p:cxnSp>
        <p:nvCxnSpPr>
          <p:cNvPr id="13" name="直接连接符 12"/>
          <p:cNvCxnSpPr/>
          <p:nvPr/>
        </p:nvCxnSpPr>
        <p:spPr>
          <a:xfrm>
            <a:off x="4893600" y="4867200"/>
            <a:ext cx="2520000" cy="0"/>
          </a:xfrm>
          <a:prstGeom prst="line">
            <a:avLst/>
          </a:prstGeom>
        </p:spPr>
        <p:style>
          <a:lnRef idx="3">
            <a:schemeClr val="accent1"/>
          </a:lnRef>
          <a:fillRef idx="0">
            <a:schemeClr val="accent1"/>
          </a:fillRef>
          <a:effectRef idx="2">
            <a:schemeClr val="accent1"/>
          </a:effectRef>
          <a:fontRef idx="minor">
            <a:schemeClr val="tx1"/>
          </a:fontRef>
        </p:style>
      </p:cxnSp>
      <p:sp>
        <p:nvSpPr>
          <p:cNvPr id="16" name="矩形 15"/>
          <p:cNvSpPr/>
          <p:nvPr/>
        </p:nvSpPr>
        <p:spPr>
          <a:xfrm>
            <a:off x="0" y="6170400"/>
            <a:ext cx="12192000" cy="687594"/>
          </a:xfrm>
          <a:prstGeom prst="rect">
            <a:avLst/>
          </a:prstGeom>
          <a:solidFill>
            <a:srgbClr val="5C81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0" y="0"/>
            <a:ext cx="129600" cy="6170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rot="5400000">
            <a:off x="6096000" y="-5966400"/>
            <a:ext cx="129600" cy="12062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2051462" y="129600"/>
            <a:ext cx="140537" cy="60408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波形 28"/>
          <p:cNvSpPr/>
          <p:nvPr/>
        </p:nvSpPr>
        <p:spPr>
          <a:xfrm>
            <a:off x="118080" y="5254676"/>
            <a:ext cx="11933382" cy="1371132"/>
          </a:xfrm>
          <a:prstGeom prst="wave">
            <a:avLst/>
          </a:prstGeom>
          <a:solidFill>
            <a:srgbClr val="B4C7E7"/>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示&#10;&#10;描述已自动生成"/>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3669" y="864336"/>
            <a:ext cx="3299050" cy="4666560"/>
          </a:xfrm>
          <a:prstGeom prst="rect">
            <a:avLst/>
          </a:prstGeom>
          <a:solidFill>
            <a:schemeClr val="bg1"/>
          </a:solidFill>
          <a:ln>
            <a:noFill/>
          </a:ln>
          <a:effectLst>
            <a:outerShdw blurRad="50800" dist="38100" dir="2700000" algn="tl" rotWithShape="0">
              <a:prstClr val="black">
                <a:alpha val="40000"/>
              </a:prstClr>
            </a:outerShdw>
          </a:effectLst>
        </p:spPr>
      </p:pic>
      <p:pic>
        <p:nvPicPr>
          <p:cNvPr id="5" name="图片 4" descr="电子设备&#10;&#10;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94066" y="60548"/>
            <a:ext cx="7508302" cy="6109854"/>
          </a:xfrm>
          <a:prstGeom prst="rect">
            <a:avLst/>
          </a:prstGeom>
          <a:noFill/>
          <a:effectLst>
            <a:outerShdw blurRad="50800" dist="38100" dir="2700000" algn="tl" rotWithShape="0">
              <a:prstClr val="black">
                <a:alpha val="40000"/>
              </a:prstClr>
            </a:outerShdw>
          </a:effectLst>
        </p:spPr>
      </p:pic>
      <p:sp>
        <p:nvSpPr>
          <p:cNvPr id="35" name="文本框 34"/>
          <p:cNvSpPr txBox="1"/>
          <p:nvPr/>
        </p:nvSpPr>
        <p:spPr>
          <a:xfrm>
            <a:off x="4788535" y="1147445"/>
            <a:ext cx="4094480" cy="4547235"/>
          </a:xfrm>
          <a:prstGeom prst="rect">
            <a:avLst/>
          </a:prstGeom>
          <a:noFill/>
        </p:spPr>
        <p:txBody>
          <a:bodyPr wrap="square" rtlCol="0">
            <a:noAutofit/>
          </a:bodyPr>
          <a:lstStyle/>
          <a:p>
            <a:pPr algn="just"/>
            <a:r>
              <a:rPr lang="zh-CN" altLang="en-US" sz="1600" dirty="0">
                <a:solidFill>
                  <a:schemeClr val="tx1">
                    <a:lumMod val="50000"/>
                    <a:lumOff val="50000"/>
                  </a:schemeClr>
                </a:solidFill>
                <a:latin typeface="Microsoft YaHei UI" panose="020B0503020204020204" pitchFamily="34" charset="-122"/>
                <a:ea typeface="Microsoft YaHei UI" panose="020B0503020204020204" pitchFamily="34" charset="-122"/>
              </a:rPr>
              <a:t>These two works represent my graphic design portfolio. The one on the left showcases my resume, which is themed around Marine Science and Technology. The blue background and customized spray effect are combined with silver personal information, while the embellishment of light bulbs adds a touch of scientific and technological flair. On the right is an interface for a mobile application. The wallpaper section features a sky blue background adorned with gradient stars that twinkle, creating a dreamy atmosphere. The application itself utilizes a color gradient as its base color, complemented by concise icons to seamlessly blend in with the wallpaper.</a:t>
            </a:r>
            <a:endParaRPr lang="zh-CN" altLang="en-US" sz="1600" dirty="0">
              <a:solidFill>
                <a:schemeClr val="tx1">
                  <a:lumMod val="50000"/>
                  <a:lumOff val="50000"/>
                </a:schemeClr>
              </a:solidFill>
              <a:latin typeface="Microsoft YaHei UI" panose="020B0503020204020204" pitchFamily="34" charset="-122"/>
              <a:ea typeface="Microsoft YaHei UI" panose="020B0503020204020204" pitchFamily="34" charset="-122"/>
            </a:endParaRPr>
          </a:p>
        </p:txBody>
      </p:sp>
      <p:sp>
        <p:nvSpPr>
          <p:cNvPr id="36" name="文本框 35"/>
          <p:cNvSpPr txBox="1"/>
          <p:nvPr/>
        </p:nvSpPr>
        <p:spPr>
          <a:xfrm>
            <a:off x="6378388" y="2971800"/>
            <a:ext cx="914400" cy="914400"/>
          </a:xfrm>
          <a:prstGeom prst="rect">
            <a:avLst/>
          </a:prstGeom>
          <a:noFill/>
        </p:spPr>
        <p:txBody>
          <a:bodyPr wrap="square" rtlCol="0">
            <a:spAutoFit/>
          </a:bodyPr>
          <a:lstStyle/>
          <a:p>
            <a:endParaRPr lang="zh-CN" altLang="en-US" dirty="0"/>
          </a:p>
        </p:txBody>
      </p:sp>
      <p:sp>
        <p:nvSpPr>
          <p:cNvPr id="37" name="文本框 36"/>
          <p:cNvSpPr txBox="1"/>
          <p:nvPr/>
        </p:nvSpPr>
        <p:spPr>
          <a:xfrm>
            <a:off x="5318407" y="412563"/>
            <a:ext cx="5873724" cy="584775"/>
          </a:xfrm>
          <a:prstGeom prst="rect">
            <a:avLst/>
          </a:prstGeom>
          <a:noFill/>
        </p:spPr>
        <p:txBody>
          <a:bodyPr wrap="none" rtlCol="0">
            <a:spAutoFit/>
          </a:bodyPr>
          <a:lstStyle/>
          <a:p>
            <a:r>
              <a:rPr lang="en-US" altLang="zh-CN" sz="3200" dirty="0">
                <a:solidFill>
                  <a:srgbClr val="4472C4"/>
                </a:solidFill>
                <a:latin typeface="Castellar" panose="020A0402060406010301" pitchFamily="18" charset="0"/>
                <a:ea typeface="Microsoft YaHei UI" panose="020B0503020204020204" pitchFamily="34" charset="-122"/>
              </a:rPr>
              <a:t>Graphic Design Works</a:t>
            </a:r>
            <a:endParaRPr lang="zh-CN" altLang="en-US" sz="3200" dirty="0">
              <a:solidFill>
                <a:srgbClr val="4472C4"/>
              </a:solidFill>
              <a:latin typeface="Castellar" panose="020A0402060406010301" pitchFamily="18" charset="0"/>
              <a:ea typeface="Microsoft YaHei UI" panose="020B0503020204020204" pitchFamily="34" charset="-122"/>
            </a:endParaRPr>
          </a:p>
        </p:txBody>
      </p:sp>
      <p:sp>
        <p:nvSpPr>
          <p:cNvPr id="9" name="矩形 8"/>
          <p:cNvSpPr/>
          <p:nvPr/>
        </p:nvSpPr>
        <p:spPr>
          <a:xfrm>
            <a:off x="0" y="6170406"/>
            <a:ext cx="12192000" cy="687594"/>
          </a:xfrm>
          <a:prstGeom prst="rect">
            <a:avLst/>
          </a:prstGeom>
          <a:solidFill>
            <a:srgbClr val="5C81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0"/>
            <a:ext cx="129600" cy="6170400"/>
          </a:xfrm>
          <a:prstGeom prst="rect">
            <a:avLst/>
          </a:prstGeom>
          <a:solidFill>
            <a:srgbClr val="5C81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5400000">
            <a:off x="6096000" y="-5966400"/>
            <a:ext cx="129600" cy="12062400"/>
          </a:xfrm>
          <a:prstGeom prst="rect">
            <a:avLst/>
          </a:prstGeom>
          <a:solidFill>
            <a:srgbClr val="5C81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2051462" y="129600"/>
            <a:ext cx="140537" cy="6040800"/>
          </a:xfrm>
          <a:prstGeom prst="rect">
            <a:avLst/>
          </a:prstGeom>
          <a:solidFill>
            <a:srgbClr val="5C81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5400000">
            <a:off x="6096000" y="-5966400"/>
            <a:ext cx="129600" cy="12062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5400000">
            <a:off x="6018530" y="698931"/>
            <a:ext cx="144000" cy="1220293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971278" y="615711"/>
            <a:ext cx="6358463" cy="584775"/>
          </a:xfrm>
          <a:prstGeom prst="rect">
            <a:avLst/>
          </a:prstGeom>
          <a:noFill/>
        </p:spPr>
        <p:txBody>
          <a:bodyPr wrap="square" rtlCol="0">
            <a:spAutoFit/>
          </a:bodyPr>
          <a:lstStyle/>
          <a:p>
            <a:r>
              <a:rPr lang="en-US" altLang="zh-CN" sz="3200" dirty="0">
                <a:solidFill>
                  <a:srgbClr val="4472C4"/>
                </a:solidFill>
                <a:latin typeface="Castellar" panose="020A0402060406010301" pitchFamily="18" charset="0"/>
                <a:ea typeface="Microsoft YaHei UI" panose="020B0503020204020204" pitchFamily="34" charset="-122"/>
              </a:rPr>
              <a:t>3D Prop Design Works</a:t>
            </a:r>
            <a:endParaRPr lang="en-US" altLang="zh-CN" sz="3200" dirty="0">
              <a:solidFill>
                <a:srgbClr val="4472C4"/>
              </a:solidFill>
              <a:latin typeface="Castellar" panose="020A0402060406010301" pitchFamily="18" charset="0"/>
              <a:ea typeface="Microsoft YaHei UI" panose="020B0503020204020204" pitchFamily="34" charset="-122"/>
            </a:endParaRPr>
          </a:p>
        </p:txBody>
      </p:sp>
      <p:sp>
        <p:nvSpPr>
          <p:cNvPr id="20" name="矩形 19"/>
          <p:cNvSpPr/>
          <p:nvPr/>
        </p:nvSpPr>
        <p:spPr>
          <a:xfrm>
            <a:off x="5471" y="2057402"/>
            <a:ext cx="12186529" cy="3113998"/>
          </a:xfrm>
          <a:prstGeom prst="rect">
            <a:avLst/>
          </a:prstGeom>
          <a:solidFill>
            <a:schemeClr val="accent1">
              <a:lumMod val="40000"/>
              <a:lumOff val="60000"/>
            </a:schemeClr>
          </a:solidFill>
          <a:ln>
            <a:solidFill>
              <a:srgbClr val="B4C7E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l="27345" r="32312" b="8661"/>
          <a:stretch>
            <a:fillRect/>
          </a:stretch>
        </p:blipFill>
        <p:spPr>
          <a:xfrm>
            <a:off x="418203" y="1589510"/>
            <a:ext cx="3810457" cy="5129998"/>
          </a:xfrm>
          <a:prstGeom prst="rect">
            <a:avLst/>
          </a:prstGeom>
        </p:spPr>
      </p:pic>
      <p:pic>
        <p:nvPicPr>
          <p:cNvPr id="13" name="图片 12"/>
          <p:cNvPicPr>
            <a:picLocks noChangeAspect="1"/>
          </p:cNvPicPr>
          <p:nvPr/>
        </p:nvPicPr>
        <p:blipFill rotWithShape="1">
          <a:blip r:embed="rId2" cstate="print">
            <a:extLst>
              <a:ext uri="{28A0092B-C50C-407E-A947-70E740481C1C}">
                <a14:useLocalDpi xmlns:a14="http://schemas.microsoft.com/office/drawing/2010/main" val="0"/>
              </a:ext>
            </a:extLst>
          </a:blip>
          <a:srcRect l="18385" r="22502"/>
          <a:stretch>
            <a:fillRect/>
          </a:stretch>
        </p:blipFill>
        <p:spPr>
          <a:xfrm>
            <a:off x="7878139" y="129599"/>
            <a:ext cx="3872261" cy="3895201"/>
          </a:xfrm>
          <a:prstGeom prst="rect">
            <a:avLst/>
          </a:prstGeom>
        </p:spPr>
      </p:pic>
      <p:sp>
        <p:nvSpPr>
          <p:cNvPr id="4" name="矩形 3"/>
          <p:cNvSpPr/>
          <p:nvPr/>
        </p:nvSpPr>
        <p:spPr>
          <a:xfrm>
            <a:off x="0" y="0"/>
            <a:ext cx="129600" cy="672839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4342115" y="2383936"/>
            <a:ext cx="3422679" cy="2461260"/>
          </a:xfrm>
          <a:prstGeom prst="rect">
            <a:avLst/>
          </a:prstGeom>
          <a:noFill/>
        </p:spPr>
        <p:txBody>
          <a:bodyPr wrap="square" rtlCol="0">
            <a:spAutoFit/>
          </a:bodyPr>
          <a:lstStyle/>
          <a:p>
            <a:pPr algn="just"/>
            <a:r>
              <a:rPr lang="zh-CN" altLang="en-US" sz="1400" dirty="0">
                <a:solidFill>
                  <a:schemeClr val="bg1"/>
                </a:solidFill>
                <a:latin typeface="Microsoft YaHei UI" panose="020B0503020204020204" pitchFamily="34" charset="-122"/>
                <a:ea typeface="Microsoft YaHei UI" panose="020B0503020204020204" pitchFamily="34" charset="-122"/>
              </a:rPr>
              <a:t>This is my original work during my study of 3D modeling, where I have designed retro phonographs and telephones through the process of creating cinematic visuals for the future era.</a:t>
            </a:r>
            <a:r>
              <a:rPr lang="en-US" altLang="zh-CN" sz="1400" dirty="0">
                <a:solidFill>
                  <a:schemeClr val="bg1"/>
                </a:solidFill>
                <a:latin typeface="Microsoft YaHei UI" panose="020B0503020204020204" pitchFamily="34" charset="-122"/>
                <a:ea typeface="Microsoft YaHei UI" panose="020B0503020204020204" pitchFamily="34" charset="-122"/>
              </a:rPr>
              <a:t> </a:t>
            </a:r>
            <a:r>
              <a:rPr lang="zh-CN" altLang="en-US" sz="1400" dirty="0">
                <a:solidFill>
                  <a:schemeClr val="bg1"/>
                </a:solidFill>
                <a:latin typeface="Microsoft YaHei UI" panose="020B0503020204020204" pitchFamily="34" charset="-122"/>
                <a:ea typeface="Microsoft YaHei UI" panose="020B0503020204020204" pitchFamily="34" charset="-122"/>
              </a:rPr>
              <a:t>The weathered appearance of the phonograph emphasizes its vintage charm, while the intricate gold patterns and vibrant red spray paint accentuate the opulent quality of the telephone.</a:t>
            </a:r>
            <a:endParaRPr lang="zh-CN" altLang="en-US" sz="1400" dirty="0">
              <a:solidFill>
                <a:schemeClr val="bg1"/>
              </a:solidFill>
              <a:latin typeface="Microsoft YaHei UI" panose="020B0503020204020204" pitchFamily="34" charset="-122"/>
              <a:ea typeface="Microsoft YaHei UI" panose="020B0503020204020204" pitchFamily="34" charset="-122"/>
            </a:endParaRPr>
          </a:p>
        </p:txBody>
      </p:sp>
      <p:sp>
        <p:nvSpPr>
          <p:cNvPr id="6" name="矩形 5"/>
          <p:cNvSpPr/>
          <p:nvPr/>
        </p:nvSpPr>
        <p:spPr>
          <a:xfrm>
            <a:off x="12062399" y="129599"/>
            <a:ext cx="129600" cy="659879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示&#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85902" y="4567888"/>
            <a:ext cx="2830054" cy="21605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4045886" y="1870679"/>
            <a:ext cx="1270331" cy="3113998"/>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1692313" y="592355"/>
            <a:ext cx="5908674" cy="584775"/>
          </a:xfrm>
          <a:prstGeom prst="rect">
            <a:avLst/>
          </a:prstGeom>
          <a:noFill/>
        </p:spPr>
        <p:txBody>
          <a:bodyPr wrap="square" rtlCol="0">
            <a:spAutoFit/>
          </a:bodyPr>
          <a:lstStyle/>
          <a:p>
            <a:r>
              <a:rPr lang="en-US" altLang="zh-CN" sz="3200" dirty="0">
                <a:solidFill>
                  <a:srgbClr val="4472C4"/>
                </a:solidFill>
                <a:latin typeface="Castellar" panose="020A0402060406010301" pitchFamily="18" charset="0"/>
                <a:ea typeface="Microsoft YaHei UI" panose="020B0503020204020204" pitchFamily="34" charset="-122"/>
              </a:rPr>
              <a:t>3D Prop Design Process</a:t>
            </a:r>
            <a:endParaRPr lang="zh-CN" altLang="en-US" sz="3200" dirty="0">
              <a:solidFill>
                <a:srgbClr val="4472C4"/>
              </a:solidFill>
              <a:latin typeface="Castellar" panose="020A0402060406010301" pitchFamily="18" charset="0"/>
              <a:ea typeface="Microsoft YaHei UI" panose="020B0503020204020204" pitchFamily="34" charset="-122"/>
            </a:endParaRPr>
          </a:p>
        </p:txBody>
      </p:sp>
      <p:sp>
        <p:nvSpPr>
          <p:cNvPr id="20" name="矩形 19"/>
          <p:cNvSpPr/>
          <p:nvPr/>
        </p:nvSpPr>
        <p:spPr>
          <a:xfrm>
            <a:off x="9784800" y="2820340"/>
            <a:ext cx="2407200" cy="3113998"/>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305" t="-1289" r="26533" b="1289"/>
          <a:stretch>
            <a:fillRect/>
          </a:stretch>
        </p:blipFill>
        <p:spPr>
          <a:xfrm>
            <a:off x="9167890" y="2051986"/>
            <a:ext cx="2747007" cy="2979461"/>
          </a:xfrm>
          <a:prstGeom prst="rect">
            <a:avLst/>
          </a:prstGeom>
        </p:spPr>
      </p:pic>
      <p:pic>
        <p:nvPicPr>
          <p:cNvPr id="12" name="图片 11"/>
          <p:cNvPicPr>
            <a:picLocks noChangeAspect="1"/>
          </p:cNvPicPr>
          <p:nvPr/>
        </p:nvPicPr>
        <p:blipFill rotWithShape="1">
          <a:blip r:embed="rId2">
            <a:extLst>
              <a:ext uri="{28A0092B-C50C-407E-A947-70E740481C1C}">
                <a14:useLocalDpi xmlns:a14="http://schemas.microsoft.com/office/drawing/2010/main" val="0"/>
              </a:ext>
            </a:extLst>
          </a:blip>
          <a:srcRect r="34870"/>
          <a:stretch>
            <a:fillRect/>
          </a:stretch>
        </p:blipFill>
        <p:spPr>
          <a:xfrm>
            <a:off x="5089840" y="1437604"/>
            <a:ext cx="3571889" cy="3136556"/>
          </a:xfrm>
          <a:prstGeom prst="rect">
            <a:avLst/>
          </a:prstGeom>
        </p:spPr>
      </p:pic>
      <p:sp>
        <p:nvSpPr>
          <p:cNvPr id="14" name="矩形 13"/>
          <p:cNvSpPr/>
          <p:nvPr/>
        </p:nvSpPr>
        <p:spPr>
          <a:xfrm>
            <a:off x="0" y="831139"/>
            <a:ext cx="1270331" cy="3113998"/>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矩形 18"/>
          <p:cNvSpPr/>
          <p:nvPr/>
        </p:nvSpPr>
        <p:spPr>
          <a:xfrm rot="5400000">
            <a:off x="6034800" y="-6034800"/>
            <a:ext cx="122400" cy="12192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rot="5400000">
            <a:off x="6034800" y="713933"/>
            <a:ext cx="122400" cy="12192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0368" y="2130818"/>
            <a:ext cx="3995005" cy="3286934"/>
          </a:xfrm>
          <a:prstGeom prst="rect">
            <a:avLst/>
          </a:prstGeom>
        </p:spPr>
      </p:pic>
      <p:sp>
        <p:nvSpPr>
          <p:cNvPr id="21" name="文本框 20"/>
          <p:cNvSpPr txBox="1"/>
          <p:nvPr/>
        </p:nvSpPr>
        <p:spPr>
          <a:xfrm>
            <a:off x="4646015" y="5066781"/>
            <a:ext cx="5006872" cy="1599565"/>
          </a:xfrm>
          <a:prstGeom prst="rect">
            <a:avLst/>
          </a:prstGeom>
          <a:noFill/>
        </p:spPr>
        <p:txBody>
          <a:bodyPr wrap="square" rtlCol="0">
            <a:spAutoFit/>
          </a:bodyPr>
          <a:lstStyle/>
          <a:p>
            <a:pPr algn="just"/>
            <a:r>
              <a:rPr sz="1400" dirty="0">
                <a:solidFill>
                  <a:schemeClr val="tx1">
                    <a:lumMod val="50000"/>
                    <a:lumOff val="50000"/>
                  </a:schemeClr>
                </a:solidFill>
                <a:latin typeface="Microsoft YaHei UI" panose="020B0503020204020204" pitchFamily="34" charset="-122"/>
                <a:ea typeface="Microsoft YaHei UI" panose="020B0503020204020204" pitchFamily="34" charset="-122"/>
              </a:rPr>
              <a:t>I utilize Maya to design the foundational structure of the drum, optimizing resource allocation for subsequent film or game production by eliminating superfluous and invisible surfaces that do not contribute to its volume. Subsequently, ZBrush's functional brush is employed to intricately depict the model's details, resulting in a more immersive and lifelike representation.</a:t>
            </a:r>
            <a:endParaRPr sz="1400" dirty="0">
              <a:solidFill>
                <a:schemeClr val="tx1">
                  <a:lumMod val="50000"/>
                  <a:lumOff val="50000"/>
                </a:schemeClr>
              </a:solidFill>
              <a:latin typeface="Microsoft YaHei UI" panose="020B0503020204020204" pitchFamily="34" charset="-122"/>
              <a:ea typeface="Microsoft YaHei UI" panose="020B0503020204020204"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rot="16200000">
            <a:off x="6467865" y="2094536"/>
            <a:ext cx="6625216" cy="269534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矩形 14"/>
          <p:cNvSpPr/>
          <p:nvPr/>
        </p:nvSpPr>
        <p:spPr>
          <a:xfrm>
            <a:off x="615777" y="579828"/>
            <a:ext cx="5702325" cy="3331278"/>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792723" y="801064"/>
            <a:ext cx="3995004" cy="523220"/>
          </a:xfrm>
          <a:prstGeom prst="rect">
            <a:avLst/>
          </a:prstGeom>
          <a:noFill/>
        </p:spPr>
        <p:txBody>
          <a:bodyPr wrap="square" rtlCol="0">
            <a:spAutoFit/>
          </a:bodyPr>
          <a:lstStyle/>
          <a:p>
            <a:r>
              <a:rPr lang="en-US" altLang="zh-CN" sz="2800" dirty="0">
                <a:solidFill>
                  <a:srgbClr val="4472C4"/>
                </a:solidFill>
                <a:latin typeface="Castellar" panose="020A0402060406010301" pitchFamily="18" charset="0"/>
                <a:ea typeface="Microsoft YaHei UI" panose="020B0503020204020204" pitchFamily="34" charset="-122"/>
              </a:rPr>
              <a:t>Achievement</a:t>
            </a:r>
            <a:endParaRPr lang="zh-CN" altLang="en-US" sz="2800" dirty="0">
              <a:solidFill>
                <a:srgbClr val="4472C4"/>
              </a:solidFill>
              <a:latin typeface="Castellar" panose="020A0402060406010301" pitchFamily="18" charset="0"/>
              <a:ea typeface="Microsoft YaHei UI" panose="020B0503020204020204" pitchFamily="34" charset="-122"/>
            </a:endParaRPr>
          </a:p>
        </p:txBody>
      </p:sp>
      <p:sp>
        <p:nvSpPr>
          <p:cNvPr id="21" name="文本框 20"/>
          <p:cNvSpPr txBox="1"/>
          <p:nvPr/>
        </p:nvSpPr>
        <p:spPr>
          <a:xfrm>
            <a:off x="727049" y="1368293"/>
            <a:ext cx="5479780" cy="2061210"/>
          </a:xfrm>
          <a:prstGeom prst="rect">
            <a:avLst/>
          </a:prstGeom>
          <a:noFill/>
        </p:spPr>
        <p:txBody>
          <a:bodyPr wrap="square" rtlCol="0">
            <a:spAutoFit/>
          </a:bodyPr>
          <a:lstStyle/>
          <a:p>
            <a:pPr algn="just"/>
            <a:r>
              <a:rPr sz="1600" dirty="0">
                <a:solidFill>
                  <a:schemeClr val="bg1"/>
                </a:solidFill>
                <a:latin typeface="Microsoft YaHei UI" panose="020B0503020204020204" pitchFamily="34" charset="-122"/>
                <a:ea typeface="Microsoft YaHei UI" panose="020B0503020204020204" pitchFamily="34" charset="-122"/>
              </a:rPr>
              <a:t>After producing the high-quality model in ZBrush, further texturing and optimization are required. I utilize Substance Painter's material ball to apply a preliminary effect to the imported model map, then fine-tune it using various properties of the material ball until achieving my desired result. Finally, rendering is performed to obtain the final three-dimensional battle drum model.</a:t>
            </a:r>
            <a:endParaRPr sz="1600" dirty="0">
              <a:solidFill>
                <a:schemeClr val="bg1"/>
              </a:solidFill>
              <a:latin typeface="Microsoft YaHei UI" panose="020B0503020204020204" pitchFamily="34" charset="-122"/>
              <a:ea typeface="Microsoft YaHei UI" panose="020B0503020204020204" pitchFamily="34" charset="-122"/>
            </a:endParaRPr>
          </a:p>
        </p:txBody>
      </p:sp>
      <p:cxnSp>
        <p:nvCxnSpPr>
          <p:cNvPr id="23" name="直接连接符 22"/>
          <p:cNvCxnSpPr/>
          <p:nvPr/>
        </p:nvCxnSpPr>
        <p:spPr>
          <a:xfrm>
            <a:off x="852772" y="1302869"/>
            <a:ext cx="2993087" cy="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8" name="文本框 7"/>
          <p:cNvSpPr txBox="1"/>
          <p:nvPr/>
        </p:nvSpPr>
        <p:spPr>
          <a:xfrm>
            <a:off x="6905950" y="1302869"/>
            <a:ext cx="3334779" cy="584775"/>
          </a:xfrm>
          <a:prstGeom prst="rect">
            <a:avLst/>
          </a:prstGeom>
          <a:noFill/>
        </p:spPr>
        <p:txBody>
          <a:bodyPr wrap="square">
            <a:spAutoFit/>
          </a:bodyPr>
          <a:lstStyle/>
          <a:p>
            <a:r>
              <a:rPr lang="en-US" altLang="zh-CN" sz="3200" dirty="0">
                <a:solidFill>
                  <a:srgbClr val="4472C4"/>
                </a:solidFill>
                <a:latin typeface="Castellar" panose="020A0402060406010301" pitchFamily="18" charset="0"/>
                <a:ea typeface="Microsoft YaHei UI" panose="020B0503020204020204" pitchFamily="34" charset="-122"/>
              </a:rPr>
              <a:t>Final Effect</a:t>
            </a:r>
            <a:endParaRPr lang="zh-CN" altLang="en-US" sz="3200" dirty="0">
              <a:solidFill>
                <a:srgbClr val="4472C4"/>
              </a:solidFill>
              <a:latin typeface="Castellar" panose="020A0402060406010301" pitchFamily="18" charset="0"/>
              <a:ea typeface="Microsoft YaHei UI" panose="020B0503020204020204" pitchFamily="34" charset="-122"/>
            </a:endParaRPr>
          </a:p>
        </p:txBody>
      </p:sp>
      <p:sp>
        <p:nvSpPr>
          <p:cNvPr id="7" name="文本框 6"/>
          <p:cNvSpPr txBox="1"/>
          <p:nvPr/>
        </p:nvSpPr>
        <p:spPr>
          <a:xfrm>
            <a:off x="625427" y="5197319"/>
            <a:ext cx="6683188" cy="523220"/>
          </a:xfrm>
          <a:prstGeom prst="rect">
            <a:avLst/>
          </a:prstGeom>
          <a:noFill/>
        </p:spPr>
        <p:txBody>
          <a:bodyPr wrap="square">
            <a:spAutoFit/>
          </a:bodyPr>
          <a:lstStyle/>
          <a:p>
            <a:r>
              <a:rPr lang="en-US" altLang="zh-CN" sz="2800" dirty="0">
                <a:solidFill>
                  <a:schemeClr val="tx1">
                    <a:lumMod val="50000"/>
                    <a:lumOff val="50000"/>
                  </a:schemeClr>
                </a:solidFill>
                <a:latin typeface="Castellar" panose="020A0402060406010301" pitchFamily="18" charset="0"/>
                <a:ea typeface="Microsoft YaHei UI" panose="020B0503020204020204" pitchFamily="34" charset="-122"/>
              </a:rPr>
              <a:t>3D Prop Design</a:t>
            </a:r>
            <a:endParaRPr lang="zh-CN" altLang="en-US" sz="2800" dirty="0">
              <a:solidFill>
                <a:schemeClr val="tx1">
                  <a:lumMod val="50000"/>
                  <a:lumOff val="50000"/>
                </a:schemeClr>
              </a:solidFill>
              <a:latin typeface="Castellar" panose="020A0402060406010301" pitchFamily="18" charset="0"/>
              <a:ea typeface="Microsoft YaHei UI" panose="020B0503020204020204" pitchFamily="34" charset="-122"/>
            </a:endParaRPr>
          </a:p>
        </p:txBody>
      </p:sp>
      <p:sp>
        <p:nvSpPr>
          <p:cNvPr id="9" name="矩形 8"/>
          <p:cNvSpPr/>
          <p:nvPr/>
        </p:nvSpPr>
        <p:spPr>
          <a:xfrm rot="5400000">
            <a:off x="6096000" y="-5966400"/>
            <a:ext cx="129600" cy="12062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5400000">
            <a:off x="6018530" y="698931"/>
            <a:ext cx="144000" cy="1220293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0"/>
            <a:ext cx="129600" cy="672839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2062399" y="129599"/>
            <a:ext cx="129600" cy="659879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旧, 房间, 桌子, 男人&#10;&#10;描述已自动生成"/>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959350" y="3323590"/>
            <a:ext cx="5066665" cy="3167380"/>
          </a:xfrm>
          <a:prstGeom prst="rect">
            <a:avLst/>
          </a:prstGeom>
          <a:effectLst>
            <a:outerShdw blurRad="50800" dist="38100" dir="2700000" algn="tl" rotWithShape="0">
              <a:prstClr val="black">
                <a:alpha val="40000"/>
              </a:prst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5400000">
            <a:off x="5578427" y="1582661"/>
            <a:ext cx="6858002" cy="3563076"/>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6"/>
          <p:cNvSpPr/>
          <p:nvPr/>
        </p:nvSpPr>
        <p:spPr>
          <a:xfrm rot="5400000">
            <a:off x="-484768" y="1661859"/>
            <a:ext cx="6858002" cy="3563077"/>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7305996" y="3821915"/>
            <a:ext cx="3995004" cy="461665"/>
          </a:xfrm>
          <a:prstGeom prst="rect">
            <a:avLst/>
          </a:prstGeom>
          <a:noFill/>
        </p:spPr>
        <p:txBody>
          <a:bodyPr wrap="square" rtlCol="0">
            <a:spAutoFit/>
          </a:bodyPr>
          <a:lstStyle/>
          <a:p>
            <a:r>
              <a:rPr lang="en-US" altLang="zh-CN" sz="2400" dirty="0">
                <a:solidFill>
                  <a:srgbClr val="4472C4"/>
                </a:solidFill>
                <a:latin typeface="Castellar" panose="020A0402060406010301" pitchFamily="18" charset="0"/>
                <a:ea typeface="Microsoft YaHei UI" panose="020B0503020204020204" pitchFamily="34" charset="-122"/>
              </a:rPr>
              <a:t>Achievement</a:t>
            </a:r>
            <a:endParaRPr lang="zh-CN" altLang="en-US" sz="2400" dirty="0">
              <a:solidFill>
                <a:srgbClr val="4472C4"/>
              </a:solidFill>
              <a:latin typeface="Castellar" panose="020A0402060406010301" pitchFamily="18" charset="0"/>
              <a:ea typeface="Microsoft YaHei UI" panose="020B0503020204020204" pitchFamily="34" charset="-122"/>
            </a:endParaRPr>
          </a:p>
        </p:txBody>
      </p:sp>
      <p:sp>
        <p:nvSpPr>
          <p:cNvPr id="21" name="文本框 20"/>
          <p:cNvSpPr txBox="1"/>
          <p:nvPr/>
        </p:nvSpPr>
        <p:spPr>
          <a:xfrm>
            <a:off x="7260067" y="4369442"/>
            <a:ext cx="3482160" cy="2306955"/>
          </a:xfrm>
          <a:prstGeom prst="rect">
            <a:avLst/>
          </a:prstGeom>
          <a:noFill/>
        </p:spPr>
        <p:txBody>
          <a:bodyPr wrap="square" rtlCol="0">
            <a:spAutoFit/>
          </a:bodyPr>
          <a:lstStyle/>
          <a:p>
            <a:pPr algn="just"/>
            <a:r>
              <a:rPr lang="zh-CN" altLang="en-US" sz="1200" dirty="0">
                <a:solidFill>
                  <a:schemeClr val="tx1">
                    <a:lumMod val="50000"/>
                    <a:lumOff val="50000"/>
                  </a:schemeClr>
                </a:solidFill>
                <a:latin typeface="Microsoft YaHei UI" panose="020B0503020204020204" pitchFamily="34" charset="-122"/>
                <a:ea typeface="Microsoft YaHei UI" panose="020B0503020204020204" pitchFamily="34" charset="-122"/>
              </a:rPr>
              <a:t>This is my four-week practical project, inspired by European medieval town houses and designed using three-dimensional production software to create vivid and realistic effects. These effects include the depiction of dilapidated walls, mushrooms growing on the eaves, and the intricate twists and turns of beams and tiles. By emphasizing a stylized approach, these elements were incorporated into an animation that ultimately won first prize at the university.</a:t>
            </a:r>
            <a:endParaRPr lang="zh-CN" altLang="en-US" sz="1200" dirty="0">
              <a:solidFill>
                <a:schemeClr val="tx1">
                  <a:lumMod val="50000"/>
                  <a:lumOff val="50000"/>
                </a:schemeClr>
              </a:solidFill>
              <a:latin typeface="Microsoft YaHei UI" panose="020B0503020204020204" pitchFamily="34" charset="-122"/>
              <a:ea typeface="Microsoft YaHei UI" panose="020B0503020204020204" pitchFamily="34" charset="-122"/>
            </a:endParaRPr>
          </a:p>
        </p:txBody>
      </p:sp>
      <p:cxnSp>
        <p:nvCxnSpPr>
          <p:cNvPr id="13" name="直接连接符 12"/>
          <p:cNvCxnSpPr/>
          <p:nvPr/>
        </p:nvCxnSpPr>
        <p:spPr>
          <a:xfrm>
            <a:off x="7368749" y="4283580"/>
            <a:ext cx="2726778" cy="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3" name="图片 2" descr="建筑的摆设布局&#10;&#10;描述已自动生成"/>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34317" y="2008636"/>
            <a:ext cx="3563076" cy="4744877"/>
          </a:xfrm>
          <a:prstGeom prst="rect">
            <a:avLst/>
          </a:prstGeom>
        </p:spPr>
      </p:pic>
      <p:sp>
        <p:nvSpPr>
          <p:cNvPr id="22" name="文本框 21"/>
          <p:cNvSpPr txBox="1"/>
          <p:nvPr/>
        </p:nvSpPr>
        <p:spPr>
          <a:xfrm>
            <a:off x="1362563" y="865753"/>
            <a:ext cx="4556216" cy="584775"/>
          </a:xfrm>
          <a:prstGeom prst="rect">
            <a:avLst/>
          </a:prstGeom>
          <a:noFill/>
        </p:spPr>
        <p:txBody>
          <a:bodyPr wrap="square">
            <a:spAutoFit/>
          </a:bodyPr>
          <a:lstStyle/>
          <a:p>
            <a:r>
              <a:rPr lang="en-US" altLang="zh-CN" sz="3200" dirty="0">
                <a:solidFill>
                  <a:srgbClr val="4472C4"/>
                </a:solidFill>
                <a:latin typeface="Castellar" panose="020A0402060406010301" pitchFamily="18" charset="0"/>
                <a:ea typeface="Microsoft YaHei UI" panose="020B0503020204020204" pitchFamily="34" charset="-122"/>
              </a:rPr>
              <a:t>Final Effect</a:t>
            </a:r>
            <a:endParaRPr lang="zh-CN" altLang="en-US" sz="3200" dirty="0">
              <a:solidFill>
                <a:srgbClr val="4472C4"/>
              </a:solidFill>
              <a:latin typeface="Castellar" panose="020A0402060406010301" pitchFamily="18" charset="0"/>
              <a:ea typeface="Microsoft YaHei UI" panose="020B0503020204020204" pitchFamily="34" charset="-122"/>
            </a:endParaRPr>
          </a:p>
        </p:txBody>
      </p:sp>
      <p:sp>
        <p:nvSpPr>
          <p:cNvPr id="9" name="文本框 8"/>
          <p:cNvSpPr txBox="1"/>
          <p:nvPr/>
        </p:nvSpPr>
        <p:spPr>
          <a:xfrm>
            <a:off x="4824529" y="3424516"/>
            <a:ext cx="2268412" cy="523220"/>
          </a:xfrm>
          <a:prstGeom prst="rect">
            <a:avLst/>
          </a:prstGeom>
          <a:noFill/>
        </p:spPr>
        <p:txBody>
          <a:bodyPr wrap="square">
            <a:spAutoFit/>
          </a:bodyPr>
          <a:lstStyle/>
          <a:p>
            <a:r>
              <a:rPr lang="en-US" altLang="zh-CN" sz="2800" dirty="0">
                <a:solidFill>
                  <a:schemeClr val="bg1">
                    <a:lumMod val="50000"/>
                  </a:schemeClr>
                </a:solidFill>
                <a:latin typeface="Castellar" panose="020A0402060406010301" pitchFamily="18" charset="0"/>
                <a:ea typeface="Microsoft YaHei UI" panose="020B0503020204020204" pitchFamily="34" charset="-122"/>
              </a:rPr>
              <a:t>3D Design</a:t>
            </a:r>
            <a:endParaRPr lang="zh-CN" altLang="en-US" sz="2800" dirty="0">
              <a:solidFill>
                <a:schemeClr val="bg1">
                  <a:lumMod val="50000"/>
                </a:schemeClr>
              </a:solidFill>
              <a:latin typeface="Castellar" panose="020A0402060406010301" pitchFamily="18" charset="0"/>
              <a:ea typeface="Microsoft YaHei UI" panose="020B0503020204020204" pitchFamily="34" charset="-122"/>
            </a:endParaRPr>
          </a:p>
        </p:txBody>
      </p:sp>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19609" y="123050"/>
            <a:ext cx="3563076" cy="3563076"/>
          </a:xfrm>
          <a:prstGeom prst="rect">
            <a:avLst/>
          </a:prstGeom>
        </p:spPr>
      </p:pic>
      <p:sp>
        <p:nvSpPr>
          <p:cNvPr id="8" name="矩形 7"/>
          <p:cNvSpPr/>
          <p:nvPr/>
        </p:nvSpPr>
        <p:spPr>
          <a:xfrm rot="5400000">
            <a:off x="6096000" y="-5966400"/>
            <a:ext cx="129600" cy="12062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5400000">
            <a:off x="6018530" y="698931"/>
            <a:ext cx="144000" cy="1220293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0"/>
            <a:ext cx="129600" cy="672839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2062399" y="129599"/>
            <a:ext cx="129600" cy="659879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rotWithShape="1">
          <a:blip r:embed="rId1">
            <a:extLst>
              <a:ext uri="{28A0092B-C50C-407E-A947-70E740481C1C}">
                <a14:useLocalDpi xmlns:a14="http://schemas.microsoft.com/office/drawing/2010/main" val="0"/>
              </a:ext>
            </a:extLst>
          </a:blip>
          <a:srcRect r="16378" b="16956"/>
          <a:stretch>
            <a:fillRect/>
          </a:stretch>
        </p:blipFill>
        <p:spPr>
          <a:xfrm>
            <a:off x="1070662" y="528480"/>
            <a:ext cx="10991736" cy="6206399"/>
          </a:xfrm>
          <a:prstGeom prst="rect">
            <a:avLst/>
          </a:prstGeom>
        </p:spPr>
      </p:pic>
      <p:sp>
        <p:nvSpPr>
          <p:cNvPr id="5" name="矩形 4"/>
          <p:cNvSpPr/>
          <p:nvPr/>
        </p:nvSpPr>
        <p:spPr>
          <a:xfrm rot="5400000">
            <a:off x="6096000" y="-5966400"/>
            <a:ext cx="129600" cy="12062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5400000">
            <a:off x="6018530" y="698931"/>
            <a:ext cx="144000" cy="1220293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0"/>
            <a:ext cx="129600" cy="672839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3704478" y="1171732"/>
            <a:ext cx="3930766" cy="2461260"/>
          </a:xfrm>
          <a:prstGeom prst="rect">
            <a:avLst/>
          </a:prstGeom>
          <a:noFill/>
        </p:spPr>
        <p:txBody>
          <a:bodyPr wrap="square" rtlCol="0">
            <a:spAutoFit/>
          </a:bodyPr>
          <a:lstStyle/>
          <a:p>
            <a:pPr algn="just"/>
            <a:r>
              <a:rPr sz="1400" dirty="0">
                <a:solidFill>
                  <a:schemeClr val="tx1">
                    <a:lumMod val="50000"/>
                    <a:lumOff val="50000"/>
                  </a:schemeClr>
                </a:solidFill>
                <a:latin typeface="Microsoft YaHei UI" panose="020B0503020204020204" pitchFamily="34" charset="-122"/>
                <a:ea typeface="Microsoft YaHei UI" panose="020B0503020204020204" pitchFamily="34" charset="-122"/>
              </a:rPr>
              <a:t>This is the 3D prop model I created for my graduation design, featuring a Japanese female samurai as the main character. The background decoration incorporates traditional Japanese lanterns and buildings to evoke an ancient and mysterious atmosphere. These prop models will be individually arranged into scenes, combined with mirrors, and complemented by the main character model to create a unique perspective of a Japanese shrine.</a:t>
            </a:r>
            <a:endParaRPr sz="1400" dirty="0">
              <a:solidFill>
                <a:schemeClr val="tx1">
                  <a:lumMod val="50000"/>
                  <a:lumOff val="50000"/>
                </a:schemeClr>
              </a:solidFill>
              <a:latin typeface="Microsoft YaHei UI" panose="020B0503020204020204" pitchFamily="34" charset="-122"/>
              <a:ea typeface="Microsoft YaHei UI" panose="020B0503020204020204" pitchFamily="34" charset="-122"/>
            </a:endParaRPr>
          </a:p>
        </p:txBody>
      </p:sp>
      <p:sp>
        <p:nvSpPr>
          <p:cNvPr id="6" name="矩形 5"/>
          <p:cNvSpPr/>
          <p:nvPr/>
        </p:nvSpPr>
        <p:spPr>
          <a:xfrm>
            <a:off x="12062399" y="129599"/>
            <a:ext cx="129600" cy="659879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05095" y="3795395"/>
            <a:ext cx="1990090" cy="2939415"/>
          </a:xfrm>
          <a:prstGeom prst="rect">
            <a:avLst/>
          </a:prstGeom>
        </p:spPr>
      </p:pic>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02224" y="3506668"/>
            <a:ext cx="3260174" cy="3228211"/>
          </a:xfrm>
          <a:prstGeom prst="rect">
            <a:avLst/>
          </a:prstGeom>
        </p:spPr>
      </p:pic>
      <p:pic>
        <p:nvPicPr>
          <p:cNvPr id="16" name="图片 15"/>
          <p:cNvPicPr>
            <a:picLocks noChangeAspect="1"/>
          </p:cNvPicPr>
          <p:nvPr/>
        </p:nvPicPr>
        <p:blipFill rotWithShape="1">
          <a:blip r:embed="rId4">
            <a:extLst>
              <a:ext uri="{28A0092B-C50C-407E-A947-70E740481C1C}">
                <a14:useLocalDpi xmlns:a14="http://schemas.microsoft.com/office/drawing/2010/main" val="0"/>
              </a:ext>
            </a:extLst>
          </a:blip>
          <a:srcRect l="34164" t="1549" r="35995" b="-1549"/>
          <a:stretch>
            <a:fillRect/>
          </a:stretch>
        </p:blipFill>
        <p:spPr>
          <a:xfrm>
            <a:off x="129599" y="129599"/>
            <a:ext cx="3365826" cy="6707006"/>
          </a:xfrm>
          <a:prstGeom prst="rect">
            <a:avLst/>
          </a:prstGeom>
        </p:spPr>
      </p:pic>
      <p:sp>
        <p:nvSpPr>
          <p:cNvPr id="8" name="文本框 7"/>
          <p:cNvSpPr txBox="1"/>
          <p:nvPr/>
        </p:nvSpPr>
        <p:spPr>
          <a:xfrm>
            <a:off x="3687245" y="455763"/>
            <a:ext cx="6100482" cy="584775"/>
          </a:xfrm>
          <a:prstGeom prst="rect">
            <a:avLst/>
          </a:prstGeom>
          <a:noFill/>
        </p:spPr>
        <p:txBody>
          <a:bodyPr wrap="square">
            <a:spAutoFit/>
          </a:bodyPr>
          <a:lstStyle/>
          <a:p>
            <a:r>
              <a:rPr lang="en-US" altLang="zh-CN" sz="3200" dirty="0">
                <a:solidFill>
                  <a:srgbClr val="4472C4"/>
                </a:solidFill>
                <a:latin typeface="Castellar" panose="020A0402060406010301" pitchFamily="18" charset="0"/>
                <a:ea typeface="Microsoft YaHei UI" panose="020B0503020204020204" pitchFamily="34" charset="-122"/>
              </a:rPr>
              <a:t>3D Prop Design</a:t>
            </a:r>
            <a:endParaRPr lang="zh-CN" altLang="en-US" sz="3200" dirty="0">
              <a:solidFill>
                <a:srgbClr val="4472C4"/>
              </a:solidFill>
              <a:latin typeface="Castellar" panose="020A0402060406010301" pitchFamily="18" charset="0"/>
              <a:ea typeface="Microsoft YaHei UI" panose="020B0503020204020204" pitchFamily="34" charset="-122"/>
            </a:endParaRPr>
          </a:p>
        </p:txBody>
      </p:sp>
      <p:pic>
        <p:nvPicPr>
          <p:cNvPr id="11" name="图片 10" descr="建筑的摆设布局&#10;&#10;描述已自动生成"/>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44298" y="129597"/>
            <a:ext cx="4218100" cy="26898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96462" y="3638382"/>
            <a:ext cx="12062399" cy="3113998"/>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rot="5400000">
            <a:off x="6096000" y="-5966400"/>
            <a:ext cx="129600" cy="12062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5400000">
            <a:off x="6018530" y="698931"/>
            <a:ext cx="144000" cy="1220293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379699" y="546849"/>
            <a:ext cx="5382560" cy="954107"/>
          </a:xfrm>
          <a:prstGeom prst="rect">
            <a:avLst/>
          </a:prstGeom>
          <a:noFill/>
        </p:spPr>
        <p:txBody>
          <a:bodyPr wrap="square" rtlCol="0">
            <a:spAutoFit/>
          </a:bodyPr>
          <a:lstStyle/>
          <a:p>
            <a:r>
              <a:rPr lang="en-US" altLang="zh-CN" sz="2800" dirty="0">
                <a:solidFill>
                  <a:schemeClr val="tx1">
                    <a:lumMod val="50000"/>
                    <a:lumOff val="50000"/>
                  </a:schemeClr>
                </a:solidFill>
                <a:latin typeface="Castellar" panose="020A0402060406010301" pitchFamily="18" charset="0"/>
                <a:ea typeface="Microsoft YaHei UI" panose="020B0503020204020204" pitchFamily="34" charset="-122"/>
              </a:rPr>
              <a:t>3D Role Design Process</a:t>
            </a:r>
            <a:endParaRPr lang="zh-CN" altLang="en-US" sz="2800" dirty="0">
              <a:solidFill>
                <a:schemeClr val="tx1">
                  <a:lumMod val="50000"/>
                  <a:lumOff val="50000"/>
                </a:schemeClr>
              </a:solidFill>
              <a:latin typeface="Castellar" panose="020A0402060406010301" pitchFamily="18" charset="0"/>
              <a:ea typeface="Microsoft YaHei UI" panose="020B0503020204020204" pitchFamily="34" charset="-122"/>
            </a:endParaRPr>
          </a:p>
          <a:p>
            <a:endParaRPr lang="zh-CN" altLang="en-US" sz="2800" dirty="0">
              <a:solidFill>
                <a:schemeClr val="tx1">
                  <a:lumMod val="50000"/>
                  <a:lumOff val="50000"/>
                </a:schemeClr>
              </a:solidFill>
              <a:latin typeface="Castellar" panose="020A0402060406010301" pitchFamily="18" charset="0"/>
            </a:endParaRPr>
          </a:p>
        </p:txBody>
      </p:sp>
      <p:sp>
        <p:nvSpPr>
          <p:cNvPr id="4" name="矩形 3"/>
          <p:cNvSpPr/>
          <p:nvPr/>
        </p:nvSpPr>
        <p:spPr>
          <a:xfrm>
            <a:off x="0" y="0"/>
            <a:ext cx="129600" cy="672839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775938" y="798118"/>
            <a:ext cx="184731" cy="276999"/>
          </a:xfrm>
          <a:prstGeom prst="rect">
            <a:avLst/>
          </a:prstGeom>
          <a:noFill/>
        </p:spPr>
        <p:txBody>
          <a:bodyPr wrap="none" rtlCol="0">
            <a:spAutoFit/>
          </a:bodyPr>
          <a:lstStyle/>
          <a:p>
            <a:endParaRPr lang="zh-CN" altLang="en-US" sz="1200" dirty="0"/>
          </a:p>
        </p:txBody>
      </p:sp>
      <p:sp>
        <p:nvSpPr>
          <p:cNvPr id="6" name="矩形 5"/>
          <p:cNvSpPr/>
          <p:nvPr/>
        </p:nvSpPr>
        <p:spPr>
          <a:xfrm>
            <a:off x="12062399" y="129599"/>
            <a:ext cx="129600" cy="659879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游戏机&#10;&#10;描述已自动生成"/>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11410" y="1492366"/>
            <a:ext cx="3933269" cy="4839784"/>
          </a:xfrm>
          <a:prstGeom prst="rect">
            <a:avLst/>
          </a:prstGeom>
        </p:spPr>
      </p:pic>
      <p:sp>
        <p:nvSpPr>
          <p:cNvPr id="11" name="文本框 10"/>
          <p:cNvSpPr txBox="1"/>
          <p:nvPr/>
        </p:nvSpPr>
        <p:spPr>
          <a:xfrm>
            <a:off x="6160770" y="4787900"/>
            <a:ext cx="5245100" cy="1902460"/>
          </a:xfrm>
          <a:prstGeom prst="rect">
            <a:avLst/>
          </a:prstGeom>
          <a:noFill/>
        </p:spPr>
        <p:txBody>
          <a:bodyPr wrap="square" rtlCol="0">
            <a:noAutofit/>
          </a:bodyPr>
          <a:lstStyle/>
          <a:p>
            <a:pPr algn="just"/>
            <a:r>
              <a:rPr sz="1400" dirty="0">
                <a:solidFill>
                  <a:schemeClr val="bg1"/>
                </a:solidFill>
                <a:latin typeface="Microsoft YaHei UI" panose="020B0503020204020204" pitchFamily="34" charset="-122"/>
                <a:ea typeface="Microsoft YaHei UI" panose="020B0503020204020204" pitchFamily="34" charset="-122"/>
              </a:rPr>
              <a:t>These images showcase the production process of the main character model in my graduation project. Utilizing Maya software's UV editor, I employed functions such as expansion and optimization to achieve an equal grid coverage effect by organizing the UVs. This approach ensures that subsequent models display mapping details accurately with consistent resolution, resulting in a visually appealing mapping effect.</a:t>
            </a:r>
            <a:endParaRPr sz="1400" dirty="0">
              <a:solidFill>
                <a:schemeClr val="bg1"/>
              </a:solidFill>
              <a:latin typeface="Microsoft YaHei UI" panose="020B0503020204020204" pitchFamily="34" charset="-122"/>
              <a:ea typeface="Microsoft YaHei UI" panose="020B0503020204020204" pitchFamily="34" charset="-122"/>
            </a:endParaRPr>
          </a:p>
        </p:txBody>
      </p:sp>
      <p:pic>
        <p:nvPicPr>
          <p:cNvPr id="13" name="图片 12" descr="图形用户界面&#10;&#10;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82486" y="443009"/>
            <a:ext cx="6201155" cy="3650165"/>
          </a:xfrm>
          <a:prstGeom prst="rect">
            <a:avLst/>
          </a:prstGeom>
        </p:spPr>
      </p:pic>
      <p:sp>
        <p:nvSpPr>
          <p:cNvPr id="15" name="文本框 14"/>
          <p:cNvSpPr txBox="1"/>
          <p:nvPr/>
        </p:nvSpPr>
        <p:spPr>
          <a:xfrm>
            <a:off x="6247160" y="4288869"/>
            <a:ext cx="6100762" cy="461665"/>
          </a:xfrm>
          <a:prstGeom prst="rect">
            <a:avLst/>
          </a:prstGeom>
          <a:noFill/>
        </p:spPr>
        <p:txBody>
          <a:bodyPr wrap="square">
            <a:spAutoFit/>
          </a:bodyPr>
          <a:lstStyle/>
          <a:p>
            <a:r>
              <a:rPr lang="en-US" altLang="zh-CN" sz="2400" dirty="0">
                <a:solidFill>
                  <a:srgbClr val="4472C4"/>
                </a:solidFill>
                <a:latin typeface="Castellar" panose="020A0402060406010301" pitchFamily="18" charset="0"/>
                <a:ea typeface="Microsoft YaHei UI" panose="020B0503020204020204" pitchFamily="34" charset="-122"/>
              </a:rPr>
              <a:t>Achievement</a:t>
            </a:r>
            <a:endParaRPr lang="zh-CN" altLang="en-US" sz="2400" dirty="0">
              <a:solidFill>
                <a:srgbClr val="4472C4"/>
              </a:solidFill>
              <a:latin typeface="Castellar" panose="020A0402060406010301" pitchFamily="18" charset="0"/>
              <a:ea typeface="Microsoft YaHei UI" panose="020B0503020204020204" pitchFamily="34" charset="-122"/>
            </a:endParaRPr>
          </a:p>
        </p:txBody>
      </p:sp>
      <p:cxnSp>
        <p:nvCxnSpPr>
          <p:cNvPr id="16" name="直接连接符 15"/>
          <p:cNvCxnSpPr/>
          <p:nvPr/>
        </p:nvCxnSpPr>
        <p:spPr>
          <a:xfrm>
            <a:off x="6353006" y="4750643"/>
            <a:ext cx="2524501" cy="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964799" y="2433681"/>
            <a:ext cx="10726659" cy="3113998"/>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rot="5400000">
            <a:off x="6096000" y="-5966400"/>
            <a:ext cx="129600" cy="12062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5400000">
            <a:off x="6018530" y="698931"/>
            <a:ext cx="144000" cy="1220293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0"/>
            <a:ext cx="129600" cy="672839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户外, 草, 树, 街道&#10;&#10;描述已自动生成"/>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359498" y="1093215"/>
            <a:ext cx="8304630" cy="4154889"/>
          </a:xfrm>
          <a:prstGeom prst="rect">
            <a:avLst/>
          </a:prstGeom>
        </p:spPr>
      </p:pic>
      <p:sp>
        <p:nvSpPr>
          <p:cNvPr id="6" name="矩形 5"/>
          <p:cNvSpPr/>
          <p:nvPr/>
        </p:nvSpPr>
        <p:spPr>
          <a:xfrm>
            <a:off x="12062399" y="129599"/>
            <a:ext cx="129600" cy="659879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500541" y="373753"/>
            <a:ext cx="3995004" cy="584775"/>
          </a:xfrm>
          <a:prstGeom prst="rect">
            <a:avLst/>
          </a:prstGeom>
          <a:noFill/>
        </p:spPr>
        <p:txBody>
          <a:bodyPr wrap="square" rtlCol="0">
            <a:spAutoFit/>
          </a:bodyPr>
          <a:lstStyle/>
          <a:p>
            <a:r>
              <a:rPr lang="en-US" altLang="zh-CN" sz="3200" dirty="0">
                <a:solidFill>
                  <a:schemeClr val="bg1">
                    <a:lumMod val="50000"/>
                  </a:schemeClr>
                </a:solidFill>
                <a:latin typeface="Castellar" panose="020A0402060406010301" pitchFamily="18" charset="0"/>
                <a:ea typeface="Microsoft YaHei UI" panose="020B0503020204020204" pitchFamily="34" charset="-122"/>
              </a:rPr>
              <a:t>3D Role Design</a:t>
            </a:r>
            <a:endParaRPr lang="zh-CN" altLang="en-US" sz="3200" dirty="0">
              <a:solidFill>
                <a:schemeClr val="bg1">
                  <a:lumMod val="50000"/>
                </a:schemeClr>
              </a:solidFill>
              <a:latin typeface="Castellar" panose="020A0402060406010301" pitchFamily="18" charset="0"/>
              <a:ea typeface="Microsoft YaHei UI" panose="020B0503020204020204" pitchFamily="34" charset="-122"/>
            </a:endParaRPr>
          </a:p>
        </p:txBody>
      </p:sp>
      <p:sp>
        <p:nvSpPr>
          <p:cNvPr id="12" name="文本框 11"/>
          <p:cNvSpPr txBox="1"/>
          <p:nvPr/>
        </p:nvSpPr>
        <p:spPr>
          <a:xfrm>
            <a:off x="4570568" y="5776903"/>
            <a:ext cx="3254189" cy="584775"/>
          </a:xfrm>
          <a:prstGeom prst="rect">
            <a:avLst/>
          </a:prstGeom>
          <a:noFill/>
        </p:spPr>
        <p:txBody>
          <a:bodyPr wrap="square" rtlCol="0">
            <a:spAutoFit/>
          </a:bodyPr>
          <a:lstStyle/>
          <a:p>
            <a:r>
              <a:rPr lang="en-US" altLang="zh-CN" sz="3200" dirty="0">
                <a:solidFill>
                  <a:srgbClr val="4472C4"/>
                </a:solidFill>
                <a:latin typeface="Castellar" panose="020A0402060406010301" pitchFamily="18" charset="0"/>
                <a:ea typeface="Microsoft YaHei UI" panose="020B0503020204020204" pitchFamily="34" charset="-122"/>
              </a:rPr>
              <a:t>Final Effect</a:t>
            </a:r>
            <a:endParaRPr lang="zh-CN" altLang="en-US" sz="3200" dirty="0">
              <a:solidFill>
                <a:srgbClr val="4472C4"/>
              </a:solidFill>
              <a:latin typeface="Castellar" panose="020A0402060406010301" pitchFamily="18" charset="0"/>
              <a:ea typeface="Microsoft YaHei UI" panose="020B0503020204020204" pitchFamily="34" charset="-122"/>
            </a:endParaRPr>
          </a:p>
        </p:txBody>
      </p:sp>
    </p:spTree>
  </p:cSld>
  <p:clrMapOvr>
    <a:masterClrMapping/>
  </p:clrMapOvr>
</p:sld>
</file>

<file path=ppt/tags/tag1.xml><?xml version="1.0" encoding="utf-8"?>
<p:tagLst xmlns:p="http://schemas.openxmlformats.org/presentationml/2006/main">
  <p:tag name="COMMONDATA" val="eyJoZGlkIjoiYmQ3NjQxYmZmN2ZkODIxYWNiNTEzMzQyMTZmNzQ1MmM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3335</Words>
  <Application>WPS 演示</Application>
  <PresentationFormat>宽屏</PresentationFormat>
  <Paragraphs>47</Paragraphs>
  <Slides>10</Slides>
  <Notes>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10</vt:i4>
      </vt:variant>
    </vt:vector>
  </HeadingPairs>
  <TitlesOfParts>
    <vt:vector size="21" baseType="lpstr">
      <vt:lpstr>Arial</vt:lpstr>
      <vt:lpstr>宋体</vt:lpstr>
      <vt:lpstr>Wingdings</vt:lpstr>
      <vt:lpstr>Castellar</vt:lpstr>
      <vt:lpstr>Microsoft YaHei UI</vt:lpstr>
      <vt:lpstr>等线</vt:lpstr>
      <vt:lpstr>微软雅黑</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 淇</dc:creator>
  <cp:lastModifiedBy>86156</cp:lastModifiedBy>
  <cp:revision>70</cp:revision>
  <dcterms:created xsi:type="dcterms:W3CDTF">2023-10-04T04:20:00Z</dcterms:created>
  <dcterms:modified xsi:type="dcterms:W3CDTF">2023-11-15T02:44:33Z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70A647BB0E6247B1943AEF652D25686D_13</vt:lpwstr>
  </property>
  <property fmtid="{D5CDD505-2E9C-101B-9397-08002B2CF9AE}" pid="3" name="KSOProductBuildVer">
    <vt:lpwstr>2052-12.1.0.15712</vt:lpwstr>
  </property>
</Properties>
</file>

<file path=docProps/thumbnail.jpeg>
</file>